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  <p:sldMasterId id="2147483695" r:id="rId5"/>
    <p:sldMasterId id="2147483746" r:id="rId6"/>
  </p:sldMasterIdLst>
  <p:notesMasterIdLst>
    <p:notesMasterId r:id="rId59"/>
  </p:notesMasterIdLst>
  <p:sldIdLst>
    <p:sldId id="2076137171" r:id="rId7"/>
    <p:sldId id="4954" r:id="rId8"/>
    <p:sldId id="258" r:id="rId9"/>
    <p:sldId id="260" r:id="rId10"/>
    <p:sldId id="302" r:id="rId11"/>
    <p:sldId id="4949" r:id="rId12"/>
    <p:sldId id="2076137120" r:id="rId13"/>
    <p:sldId id="5079" r:id="rId14"/>
    <p:sldId id="5080" r:id="rId15"/>
    <p:sldId id="2076137128" r:id="rId16"/>
    <p:sldId id="303" r:id="rId17"/>
    <p:sldId id="2076137137" r:id="rId18"/>
    <p:sldId id="466" r:id="rId19"/>
    <p:sldId id="521" r:id="rId20"/>
    <p:sldId id="469" r:id="rId21"/>
    <p:sldId id="470" r:id="rId22"/>
    <p:sldId id="473" r:id="rId23"/>
    <p:sldId id="499" r:id="rId24"/>
    <p:sldId id="478" r:id="rId25"/>
    <p:sldId id="493" r:id="rId26"/>
    <p:sldId id="2076137184" r:id="rId27"/>
    <p:sldId id="2076137172" r:id="rId28"/>
    <p:sldId id="2076137186" r:id="rId29"/>
    <p:sldId id="2076137185" r:id="rId30"/>
    <p:sldId id="491" r:id="rId31"/>
    <p:sldId id="502" r:id="rId32"/>
    <p:sldId id="481" r:id="rId33"/>
    <p:sldId id="510" r:id="rId34"/>
    <p:sldId id="511" r:id="rId35"/>
    <p:sldId id="512" r:id="rId36"/>
    <p:sldId id="2076137174" r:id="rId37"/>
    <p:sldId id="497" r:id="rId38"/>
    <p:sldId id="498" r:id="rId39"/>
    <p:sldId id="500" r:id="rId40"/>
    <p:sldId id="524" r:id="rId41"/>
    <p:sldId id="527" r:id="rId42"/>
    <p:sldId id="504" r:id="rId43"/>
    <p:sldId id="505" r:id="rId44"/>
    <p:sldId id="508" r:id="rId45"/>
    <p:sldId id="518" r:id="rId46"/>
    <p:sldId id="507" r:id="rId47"/>
    <p:sldId id="525" r:id="rId48"/>
    <p:sldId id="2076137178" r:id="rId49"/>
    <p:sldId id="2076137179" r:id="rId50"/>
    <p:sldId id="2076137180" r:id="rId51"/>
    <p:sldId id="2076137181" r:id="rId52"/>
    <p:sldId id="2076137182" r:id="rId53"/>
    <p:sldId id="2076137183" r:id="rId54"/>
    <p:sldId id="516" r:id="rId55"/>
    <p:sldId id="514" r:id="rId56"/>
    <p:sldId id="496" r:id="rId57"/>
    <p:sldId id="495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076137171"/>
            <p14:sldId id="4954"/>
            <p14:sldId id="258"/>
            <p14:sldId id="260"/>
            <p14:sldId id="302"/>
            <p14:sldId id="4949"/>
            <p14:sldId id="2076137120"/>
            <p14:sldId id="5079"/>
            <p14:sldId id="5080"/>
            <p14:sldId id="2076137128"/>
            <p14:sldId id="303"/>
          </p14:sldIdLst>
        </p14:section>
        <p14:section name="General Comparison" id="{82128640-D2B9-4BBD-B7AB-97C1533D000B}">
          <p14:sldIdLst>
            <p14:sldId id="2076137137"/>
            <p14:sldId id="466"/>
            <p14:sldId id="521"/>
            <p14:sldId id="469"/>
            <p14:sldId id="470"/>
            <p14:sldId id="473"/>
            <p14:sldId id="499"/>
            <p14:sldId id="478"/>
            <p14:sldId id="493"/>
            <p14:sldId id="2076137184"/>
          </p14:sldIdLst>
        </p14:section>
        <p14:section name="Storage" id="{242BF8F7-D59D-4BD2-8C47-C9D85044E6DF}">
          <p14:sldIdLst>
            <p14:sldId id="2076137172"/>
            <p14:sldId id="2076137186"/>
            <p14:sldId id="2076137185"/>
            <p14:sldId id="491"/>
            <p14:sldId id="502"/>
            <p14:sldId id="481"/>
            <p14:sldId id="510"/>
            <p14:sldId id="511"/>
            <p14:sldId id="512"/>
          </p14:sldIdLst>
        </p14:section>
        <p14:section name="Compute and Networking" id="{C10E0B3E-CB2E-49E6-9D51-553E7B8EA62F}">
          <p14:sldIdLst>
            <p14:sldId id="2076137174"/>
            <p14:sldId id="497"/>
            <p14:sldId id="498"/>
            <p14:sldId id="500"/>
            <p14:sldId id="524"/>
            <p14:sldId id="527"/>
            <p14:sldId id="504"/>
            <p14:sldId id="505"/>
            <p14:sldId id="508"/>
            <p14:sldId id="518"/>
            <p14:sldId id="507"/>
            <p14:sldId id="525"/>
          </p14:sldIdLst>
        </p14:section>
        <p14:section name="Identity and Security" id="{E7BB8489-6620-4DA5-83F9-DFF910F3F9C4}">
          <p14:sldIdLst>
            <p14:sldId id="2076137178"/>
            <p14:sldId id="2076137179"/>
          </p14:sldIdLst>
        </p14:section>
        <p14:section name="Monitoring" id="{DF1E44A6-8FD3-4559-8356-F62D52514978}">
          <p14:sldIdLst>
            <p14:sldId id="2076137180"/>
            <p14:sldId id="2076137181"/>
          </p14:sldIdLst>
        </p14:section>
        <p14:section name="Pricing Governance Compliance" id="{FAD7ED0F-09B8-4400-9748-18FF25B038BF}">
          <p14:sldIdLst>
            <p14:sldId id="2076137182"/>
            <p14:sldId id="2076137183"/>
            <p14:sldId id="516"/>
            <p14:sldId id="514"/>
            <p14:sldId id="496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557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3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09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43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538C51-ED7B-4BE0-82D0-5913F47AED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19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7592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73693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72253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99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979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35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051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78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081116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35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35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21558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043809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19979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829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35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829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325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35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3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405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25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6200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29398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6659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7788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73520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37733454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23054654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39018662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701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>
            <a:spLocks noGrp="1"/>
          </p:cNvSpPr>
          <p:nvPr>
            <p:ph type="title" hasCustomPrompt="1"/>
          </p:nvPr>
        </p:nvSpPr>
        <p:spPr>
          <a:xfrm>
            <a:off x="533772" y="406401"/>
            <a:ext cx="7552678" cy="2100470"/>
          </a:xfrm>
        </p:spPr>
        <p:txBody>
          <a:bodyPr bIns="0" anchor="b"/>
          <a:lstStyle>
            <a:lvl1pPr algn="l">
              <a:lnSpc>
                <a:spcPts val="3465"/>
              </a:lnSpc>
              <a:defRPr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br>
              <a:rPr lang="en-US" dirty="0"/>
            </a:br>
            <a:r>
              <a:rPr lang="en-US" dirty="0"/>
              <a:t>Up Next:</a:t>
            </a:r>
            <a:br>
              <a:rPr lang="en-US" dirty="0"/>
            </a:br>
            <a:r>
              <a:rPr lang="en-US" dirty="0"/>
              <a:t>Title of Upcoming Module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9090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/>
              <a:t>“Click to add quote. Don’t forget quotation marks”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Person Quoted</a:t>
            </a:r>
          </a:p>
        </p:txBody>
      </p:sp>
    </p:spTree>
    <p:extLst>
      <p:ext uri="{BB962C8B-B14F-4D97-AF65-F5344CB8AC3E}">
        <p14:creationId xmlns:p14="http://schemas.microsoft.com/office/powerpoint/2010/main" val="10084375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04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46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396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8374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8B970F-96BB-2544-AB49-E6D25AF33FA5}"/>
              </a:ext>
            </a:extLst>
          </p:cNvPr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0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93298-1221-514E-90AC-BCDC780CA908}"/>
              </a:ext>
            </a:extLst>
          </p:cNvPr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9E28E-0594-8D48-A9B9-F7A96749E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47F88-2CB0-E648-9E69-08EF80EBD3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5BF3-68C0-6040-9ADE-6E30BE077FC9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317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CDD95-1CE5-9447-A9AC-6FBAFA8A408F}"/>
              </a:ext>
            </a:extLst>
          </p:cNvPr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74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93452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55831357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2964147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53549852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0580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178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12417684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EC3B8-9A02-C74A-9CBD-C10720155D90}"/>
              </a:ext>
            </a:extLst>
          </p:cNvPr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BAD43-DD72-4E4B-8ACF-FF173C366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690FE-4EB7-EF4A-ACC1-0F25C48CC2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623FD1-751A-1E4D-B535-1A633E63EC97}"/>
              </a:ext>
            </a:extLst>
          </p:cNvPr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33D45-6C55-2641-8670-51FBCDC23CE3}"/>
              </a:ext>
            </a:extLst>
          </p:cNvPr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501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11097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027363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221371462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073503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3957" y="1371600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518947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83957" y="2443573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59092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443573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83957" y="3515547"/>
            <a:ext cx="68580" cy="939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1707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animBg="1"/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animBg="1"/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71600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419992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7160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191214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39606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191214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3010829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59220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3010829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830443"/>
            <a:ext cx="6593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878834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83044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726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0136" y="1331861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34785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6049" y="1331861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136" y="2014500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66049" y="2014500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0136" y="2697139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66049" y="2697139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90136" y="3376622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66049" y="3376622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95306" y="4056106"/>
            <a:ext cx="65935" cy="55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1220" y="4056106"/>
            <a:ext cx="6948068" cy="551057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3285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71785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397494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07445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7671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7" grpId="0" animBg="1"/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1" grpId="0" animBg="1"/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5" grpId="0" animBg="1"/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animBg="1"/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6900325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55295938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65679247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269688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767442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42991"/>
            <a:ext cx="9144000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75104"/>
            <a:ext cx="8577072" cy="2805678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1453540"/>
            <a:ext cx="2772265" cy="335870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42529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2362" y="2067010"/>
            <a:ext cx="3824075" cy="271377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82362" y="1450749"/>
            <a:ext cx="2719918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94664" y="1742991"/>
            <a:ext cx="4449336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94663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68240" y="2066925"/>
            <a:ext cx="3909060" cy="2771775"/>
          </a:xfrm>
        </p:spPr>
        <p:txBody>
          <a:bodyPr anchor="ctr"/>
          <a:lstStyle>
            <a:lvl1pPr>
              <a:defRPr sz="150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968478" y="1450182"/>
            <a:ext cx="2803922" cy="332185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85726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924743" y="1742991"/>
            <a:ext cx="3211286" cy="3400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0744" y="1961896"/>
            <a:ext cx="2284182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1742991"/>
            <a:ext cx="5924743" cy="34005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1601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961896"/>
            <a:ext cx="5344447" cy="281888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1" y="870300"/>
            <a:ext cx="808422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274319" y="1450749"/>
            <a:ext cx="2705101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30709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45401" y="371390"/>
            <a:ext cx="5798599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5401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3939" y="590296"/>
            <a:ext cx="5279165" cy="4180048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8732" y="2266696"/>
            <a:ext cx="2644840" cy="476504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22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Code Title-side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54016" y="79149"/>
            <a:ext cx="2858214" cy="331558"/>
          </a:xfrm>
        </p:spPr>
        <p:txBody>
          <a:bodyPr anchor="ctr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6485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71390"/>
            <a:ext cx="9144000" cy="47721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3211286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90296"/>
            <a:ext cx="8577072" cy="4274312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117837"/>
            <a:ext cx="2449160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69816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93807"/>
            <a:ext cx="8561070" cy="3686975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282804"/>
            <a:ext cx="8561070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9" y="686215"/>
            <a:ext cx="8561069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017440823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482109"/>
            <a:ext cx="9144000" cy="1661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12088"/>
            <a:ext cx="9144000" cy="19568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40698"/>
            <a:ext cx="2985247" cy="4898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830994"/>
            <a:ext cx="8551926" cy="1511196"/>
          </a:xfrm>
        </p:spPr>
        <p:txBody>
          <a:bodyPr anchor="ctr" anchorCtr="0"/>
          <a:lstStyle>
            <a:lvl1pPr marL="0" indent="0">
              <a:buNone/>
              <a:defRPr sz="15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066" y="441294"/>
            <a:ext cx="8487917" cy="32784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81178" y="3843263"/>
            <a:ext cx="8551926" cy="1025892"/>
          </a:xfrm>
        </p:spPr>
        <p:txBody>
          <a:bodyPr anchor="t" anchorCtr="0"/>
          <a:lstStyle>
            <a:lvl1pPr marL="0" indent="0">
              <a:buNone/>
              <a:defRPr sz="15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1358837"/>
            <a:ext cx="2186943" cy="314694"/>
          </a:xfrm>
        </p:spPr>
        <p:txBody>
          <a:bodyPr anchor="ctr"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81178" y="870300"/>
            <a:ext cx="8491805" cy="277165"/>
          </a:xfrm>
        </p:spPr>
        <p:txBody>
          <a:bodyPr anchor="ctr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31482857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9082603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420130"/>
            <a:ext cx="8542782" cy="2279821"/>
          </a:xfrm>
        </p:spPr>
        <p:txBody>
          <a:bodyPr anchor="b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1178" y="3070656"/>
            <a:ext cx="8542782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281178" y="3552966"/>
            <a:ext cx="8542782" cy="1376986"/>
          </a:xfrm>
        </p:spPr>
        <p:txBody>
          <a:bodyPr anchor="t"/>
          <a:lstStyle>
            <a:lvl1pPr marL="0" indent="0">
              <a:defRPr sz="1650" baseline="0">
                <a:latin typeface="+mn-lt"/>
              </a:defRPr>
            </a:lvl1pPr>
            <a:lvl2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65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62002205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02760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1178" y="1052380"/>
            <a:ext cx="8570214" cy="3728402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1178" y="441294"/>
            <a:ext cx="8570214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20561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66537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1178" y="365761"/>
            <a:ext cx="3979926" cy="4413599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5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178" y="365761"/>
            <a:ext cx="3952494" cy="4413599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50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20738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0867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61109" y="1199178"/>
            <a:ext cx="253791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0756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Title/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89" y="437386"/>
            <a:ext cx="8084228" cy="327848"/>
          </a:xfrm>
        </p:spPr>
        <p:txBody>
          <a:bodyPr/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1177962"/>
            <a:ext cx="5082266" cy="3098204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38525" y="1177962"/>
            <a:ext cx="0" cy="309820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29889" y="1359804"/>
            <a:ext cx="2569139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1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5748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476624" cy="51435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80726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rcle Image Left | Title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1" y="2254996"/>
            <a:ext cx="5144612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1800" b="0" i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spcBef>
                <a:spcPts val="450"/>
              </a:spcBef>
              <a:defRPr baseline="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00401" y="1553903"/>
            <a:ext cx="5144612" cy="625033"/>
          </a:xfrm>
        </p:spPr>
        <p:txBody>
          <a:bodyPr anchor="b">
            <a:normAutofit/>
          </a:bodyPr>
          <a:lstStyle>
            <a:lvl1pPr algn="l">
              <a:defRPr sz="2700" spc="-84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50689" y="1519391"/>
            <a:ext cx="2168864" cy="216886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5822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1FED45-AAEF-9844-B98A-22EBD23DFB5E}"/>
              </a:ext>
            </a:extLst>
          </p:cNvPr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79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32384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50" b="0" i="0" smtClean="0"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298157140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559469"/>
            <a:ext cx="7552679" cy="2793231"/>
          </a:xfrm>
        </p:spPr>
        <p:txBody>
          <a:bodyPr anchor="b">
            <a:normAutofit/>
          </a:bodyPr>
          <a:lstStyle>
            <a:lvl1pPr marL="0" marR="0" indent="0" algn="l" defTabSz="4395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498558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1716006753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1105430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5227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16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7312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slide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031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924789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212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88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707382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5234" y="1435086"/>
            <a:ext cx="3429463" cy="1052509"/>
          </a:xfrm>
        </p:spPr>
        <p:txBody>
          <a:bodyPr lIns="91440"/>
          <a:lstStyle>
            <a:lvl1pPr algn="l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14387" y="482204"/>
            <a:ext cx="2752202" cy="4179093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425234" y="2740317"/>
            <a:ext cx="3429463" cy="1154600"/>
          </a:xfrm>
        </p:spPr>
        <p:txBody>
          <a:bodyPr lIns="91440" tIns="0" rIns="91440" bIns="0"/>
          <a:lstStyle>
            <a:lvl1pPr marL="0" indent="0" algn="l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4637013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953" y="3085296"/>
            <a:ext cx="5058095" cy="558021"/>
          </a:xfrm>
        </p:spPr>
        <p:txBody>
          <a:bodyPr lIns="91440"/>
          <a:lstStyle>
            <a:lvl1pPr algn="ctr">
              <a:lnSpc>
                <a:spcPts val="375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7079" y="535781"/>
            <a:ext cx="3029843" cy="2466677"/>
          </a:xfrm>
        </p:spPr>
        <p:txBody>
          <a:bodyPr anchor="ctr"/>
          <a:lstStyle>
            <a:lvl1pPr algn="ctr">
              <a:defRPr sz="24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171541" y="3726154"/>
            <a:ext cx="4800920" cy="913712"/>
          </a:xfrm>
        </p:spPr>
        <p:txBody>
          <a:bodyPr lIns="91440" tIns="0" rIns="91440" bIns="0"/>
          <a:lstStyle>
            <a:lvl1pPr marL="0" indent="0" algn="ctr">
              <a:lnSpc>
                <a:spcPts val="2025"/>
              </a:lnSpc>
              <a:spcBef>
                <a:spcPts val="450"/>
              </a:spcBef>
              <a:buNone/>
              <a:defRPr sz="15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2432336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988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48173" y="1371600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48173" y="2443573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548173" y="3515547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538163" y="2501609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750599" y="142428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768883" y="1367434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768883" y="2439408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768883" y="3511381"/>
            <a:ext cx="2845234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4758873" y="2497443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50599" y="3568235"/>
            <a:ext cx="822960" cy="822960"/>
          </a:xfrm>
        </p:spPr>
        <p:txBody>
          <a:bodyPr anchor="ctr"/>
          <a:lstStyle>
            <a:lvl1pPr algn="ctr"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2727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46010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46010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46010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9889" y="1225296"/>
            <a:ext cx="3264872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395279" y="1428453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4395279" y="2500427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4387514" y="3572400"/>
            <a:ext cx="822960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362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58284" y="1371600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58284" y="2443573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8284" y="3515547"/>
            <a:ext cx="3168107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202473" y="1225296"/>
            <a:ext cx="3411644" cy="344728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37654" y="1428453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37654" y="2500427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29889" y="3572400"/>
            <a:ext cx="848586" cy="825324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4962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41677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948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4908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78697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78695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241993" y="2098972"/>
            <a:ext cx="2047655" cy="123109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27912" y="3543875"/>
            <a:ext cx="2472049" cy="264303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027910" y="3889838"/>
            <a:ext cx="2472050" cy="928992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35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29480" y="982954"/>
            <a:ext cx="8084637" cy="891494"/>
          </a:xfrm>
        </p:spPr>
        <p:txBody>
          <a:bodyPr lIns="182880" tIns="0" rIns="182880" bIns="0" anchor="ctr"/>
          <a:lstStyle>
            <a:lvl1pPr marL="0" indent="0" algn="l"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186119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4"/>
            <a:ext cx="3471862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64750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2400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901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3354825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83788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37654" y="1323108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446610" y="1175760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37654" y="2493001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446610" y="2345654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37654" y="3662894"/>
            <a:ext cx="662496" cy="644336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446610" y="3515547"/>
            <a:ext cx="6948068" cy="939032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407319" y="1268086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407319" y="2437979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407319" y="3607872"/>
            <a:ext cx="0" cy="75438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87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74394" y="1331223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21594" y="1282831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74394" y="2224555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21594" y="2176163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574394" y="3097698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21594" y="3049306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4394" y="3970841"/>
            <a:ext cx="589017" cy="589017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21594" y="3922450"/>
            <a:ext cx="6948068" cy="685800"/>
          </a:xfrm>
        </p:spPr>
        <p:txBody>
          <a:bodyPr lIns="18288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89447" y="1317121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289447" y="2210453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289447" y="3083596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289447" y="3956740"/>
            <a:ext cx="0" cy="6172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6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65807" y="127756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66589" y="125920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66589" y="1985239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6589" y="2676368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66589" y="3385850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371760" y="4092915"/>
            <a:ext cx="6948068" cy="551057"/>
          </a:xfrm>
        </p:spPr>
        <p:txBody>
          <a:bodyPr lIns="45720" tIns="0" rIns="182880" bIns="0" anchor="ctr"/>
          <a:lstStyle>
            <a:lvl1pPr marL="0" indent="0" algn="l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65807" y="2003592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665807" y="2694721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665807" y="3404203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665807" y="4111268"/>
            <a:ext cx="514350" cy="514350"/>
          </a:xfrm>
        </p:spPr>
        <p:txBody>
          <a:bodyPr lIns="0" tIns="0" rIns="0" bIns="0" anchor="ctr"/>
          <a:lstStyle>
            <a:lvl1pPr marL="0" indent="0" algn="ctr">
              <a:buNone/>
              <a:defRPr sz="10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00163" y="126041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300163" y="1986447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300163" y="2677576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300163" y="3387058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300163" y="4094123"/>
            <a:ext cx="0" cy="5486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119896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81856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68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71.xml"/><Relationship Id="rId47" Type="http://schemas.openxmlformats.org/officeDocument/2006/relationships/slideLayout" Target="../slideLayouts/slideLayout76.xml"/><Relationship Id="rId50" Type="http://schemas.openxmlformats.org/officeDocument/2006/relationships/slideLayout" Target="../slideLayouts/slideLayout79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75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0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slideLayout" Target="../slideLayouts/slideLayout69.xml"/><Relationship Id="rId45" Type="http://schemas.openxmlformats.org/officeDocument/2006/relationships/slideLayout" Target="../slideLayouts/slideLayout74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7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77.xml"/><Relationship Id="rId8" Type="http://schemas.openxmlformats.org/officeDocument/2006/relationships/slideLayout" Target="../slideLayouts/slideLayout37.xml"/><Relationship Id="rId5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55" Type="http://schemas.microsoft.com/office/2007/relationships/hdphoto" Target="../media/hdphoto1.wdp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0.xml"/><Relationship Id="rId54" Type="http://schemas.openxmlformats.org/officeDocument/2006/relationships/image" Target="../media/image18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6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3" r:id="rId9"/>
    <p:sldLayoutId id="2147483684" r:id="rId10"/>
    <p:sldLayoutId id="2147483685" r:id="rId11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</p:sldLayoutIdLst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4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9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  <p:sldLayoutId id="2147483777" r:id="rId31"/>
    <p:sldLayoutId id="2147483778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4" r:id="rId38"/>
    <p:sldLayoutId id="2147483785" r:id="rId39"/>
    <p:sldLayoutId id="2147483786" r:id="rId40"/>
    <p:sldLayoutId id="2147483787" r:id="rId41"/>
    <p:sldLayoutId id="2147483788" r:id="rId42"/>
    <p:sldLayoutId id="2147483789" r:id="rId43"/>
    <p:sldLayoutId id="2147483790" r:id="rId44"/>
    <p:sldLayoutId id="2147483791" r:id="rId45"/>
    <p:sldLayoutId id="2147483792" r:id="rId46"/>
    <p:sldLayoutId id="2147483793" r:id="rId47"/>
    <p:sldLayoutId id="2147483794" r:id="rId48"/>
    <p:sldLayoutId id="2147483795" r:id="rId49"/>
    <p:sldLayoutId id="2147483796" r:id="rId50"/>
    <p:sldLayoutId id="2147483797" r:id="rId51"/>
    <p:sldLayoutId id="2147483798" r:id="rId5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cosmos+db+icon&amp;id=986FEF9FDC8A54C026C7086B19875C97D914C5FF&amp;FORM=IQFRBA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30.png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Common Cloud Operations in Microsoft Azure and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EAA23-8C50-4058-BDE5-3717B938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266" y="2114550"/>
            <a:ext cx="1915583" cy="11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04635-8B9D-4196-9AAC-91678B563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1562100"/>
            <a:ext cx="202565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9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Comparison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35B2B-2D98-422A-834A-DEC5D22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Magic Quadrant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7C2DB-2F18-4D7B-BEC6-50892335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77" y="870855"/>
            <a:ext cx="4233447" cy="4272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ABF90-746E-4843-9468-492392C05DDA}"/>
              </a:ext>
            </a:extLst>
          </p:cNvPr>
          <p:cNvSpPr txBox="1"/>
          <p:nvPr/>
        </p:nvSpPr>
        <p:spPr>
          <a:xfrm>
            <a:off x="0" y="4889585"/>
            <a:ext cx="2340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https://timw.info/ea056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23F5A6-DA54-494B-89DD-DCA6305F389C}"/>
              </a:ext>
            </a:extLst>
          </p:cNvPr>
          <p:cNvSpPr/>
          <p:nvPr/>
        </p:nvSpPr>
        <p:spPr>
          <a:xfrm>
            <a:off x="5543550" y="139065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D3CAC8-9B69-4743-BC4D-692C7677D17C}"/>
              </a:ext>
            </a:extLst>
          </p:cNvPr>
          <p:cNvSpPr/>
          <p:nvPr/>
        </p:nvSpPr>
        <p:spPr>
          <a:xfrm>
            <a:off x="5210175" y="2057400"/>
            <a:ext cx="666750" cy="666750"/>
          </a:xfrm>
          <a:prstGeom prst="ellipse">
            <a:avLst/>
          </a:prstGeom>
          <a:noFill/>
          <a:ln w="76200">
            <a:solidFill>
              <a:srgbClr val="EF42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A5E9D-D59A-4F8F-8EB3-69C8013F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231C-B993-4D51-8CC0-543F7D8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and Market Share (ZDNet)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C698C-2FD4-4094-8068-DD1013186503}"/>
              </a:ext>
            </a:extLst>
          </p:cNvPr>
          <p:cNvGrpSpPr/>
          <p:nvPr/>
        </p:nvGrpSpPr>
        <p:grpSpPr>
          <a:xfrm>
            <a:off x="1153569" y="1088940"/>
            <a:ext cx="9532212" cy="4054560"/>
            <a:chOff x="830215" y="1373347"/>
            <a:chExt cx="10971406" cy="46667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9CC18A-E2A4-4160-AA73-97CDCBF9AC5A}"/>
                </a:ext>
              </a:extLst>
            </p:cNvPr>
            <p:cNvGrpSpPr/>
            <p:nvPr/>
          </p:nvGrpSpPr>
          <p:grpSpPr>
            <a:xfrm>
              <a:off x="830215" y="1375444"/>
              <a:ext cx="10813458" cy="4664629"/>
              <a:chOff x="830215" y="1375444"/>
              <a:chExt cx="10813458" cy="466462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0811C4F-5B13-4D96-B634-B82606DD9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215" y="1375444"/>
                <a:ext cx="10813458" cy="4664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86B08E-4320-47CC-A992-2BA8D2025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629" y="5301394"/>
                <a:ext cx="9607610" cy="638095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343EC-0BA7-465D-8763-607673B19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4826" y="1373347"/>
              <a:ext cx="3286795" cy="40039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1D7D89-EE4F-4A06-8E3B-770C82696DDC}"/>
              </a:ext>
            </a:extLst>
          </p:cNvPr>
          <p:cNvSpPr txBox="1"/>
          <p:nvPr/>
        </p:nvSpPr>
        <p:spPr>
          <a:xfrm>
            <a:off x="0" y="4857751"/>
            <a:ext cx="310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0070C0"/>
                </a:solidFill>
                <a:latin typeface="Gotham Medium"/>
              </a:rPr>
              <a:t>https://timw.info/fa5a6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0EBDC-330A-4ECB-85F0-0E4BDFC817C2}"/>
              </a:ext>
            </a:extLst>
          </p:cNvPr>
          <p:cNvSpPr/>
          <p:nvPr/>
        </p:nvSpPr>
        <p:spPr>
          <a:xfrm>
            <a:off x="1195633" y="2266950"/>
            <a:ext cx="663450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49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- Timeline</a:t>
            </a:r>
          </a:p>
        </p:txBody>
      </p:sp>
      <p:sp>
        <p:nvSpPr>
          <p:cNvPr id="26" name="L-Shape 25"/>
          <p:cNvSpPr/>
          <p:nvPr/>
        </p:nvSpPr>
        <p:spPr>
          <a:xfrm rot="5400000">
            <a:off x="377915" y="317389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59675" y="3526062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March 2006: Launch, S3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1123003" y="3087121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L-Shape 28"/>
          <p:cNvSpPr/>
          <p:nvPr/>
        </p:nvSpPr>
        <p:spPr>
          <a:xfrm rot="5400000">
            <a:off x="1680584" y="285155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1562344" y="3203715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2006: EC2</a:t>
            </a:r>
          </a:p>
        </p:txBody>
      </p:sp>
      <p:sp>
        <p:nvSpPr>
          <p:cNvPr id="31" name="Isosceles Triangle 30"/>
          <p:cNvSpPr/>
          <p:nvPr/>
        </p:nvSpPr>
        <p:spPr>
          <a:xfrm>
            <a:off x="2425672" y="2764774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L-Shape 31"/>
          <p:cNvSpPr/>
          <p:nvPr/>
        </p:nvSpPr>
        <p:spPr>
          <a:xfrm rot="5400000">
            <a:off x="2983254" y="252920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65013" y="288136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Aug 2008: EBS</a:t>
            </a:r>
          </a:p>
        </p:txBody>
      </p:sp>
      <p:sp>
        <p:nvSpPr>
          <p:cNvPr id="34" name="Isosceles Triangle 33"/>
          <p:cNvSpPr/>
          <p:nvPr/>
        </p:nvSpPr>
        <p:spPr>
          <a:xfrm>
            <a:off x="3728341" y="2442427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L-Shape 34"/>
          <p:cNvSpPr/>
          <p:nvPr/>
        </p:nvSpPr>
        <p:spPr>
          <a:xfrm rot="5400000">
            <a:off x="4285923" y="2206857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 35"/>
          <p:cNvSpPr/>
          <p:nvPr/>
        </p:nvSpPr>
        <p:spPr>
          <a:xfrm>
            <a:off x="4167682" y="255902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2008: CloudFront CDN</a:t>
            </a:r>
          </a:p>
        </p:txBody>
      </p:sp>
      <p:sp>
        <p:nvSpPr>
          <p:cNvPr id="37" name="Isosceles Triangle 36"/>
          <p:cNvSpPr/>
          <p:nvPr/>
        </p:nvSpPr>
        <p:spPr>
          <a:xfrm>
            <a:off x="5031010" y="2120080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L-Shape 37"/>
          <p:cNvSpPr/>
          <p:nvPr/>
        </p:nvSpPr>
        <p:spPr>
          <a:xfrm rot="5400000">
            <a:off x="5588592" y="1884510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5470353" y="2236674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2009: RDS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6333681" y="1797735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L-Shape 40"/>
          <p:cNvSpPr/>
          <p:nvPr/>
        </p:nvSpPr>
        <p:spPr>
          <a:xfrm rot="5400000">
            <a:off x="6891261" y="1562163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Freeform 41"/>
          <p:cNvSpPr/>
          <p:nvPr/>
        </p:nvSpPr>
        <p:spPr>
          <a:xfrm>
            <a:off x="6773022" y="1914328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Jan 2012: DynamoDB</a:t>
            </a:r>
          </a:p>
        </p:txBody>
      </p:sp>
      <p:sp>
        <p:nvSpPr>
          <p:cNvPr id="43" name="Isosceles Triangle 42"/>
          <p:cNvSpPr/>
          <p:nvPr/>
        </p:nvSpPr>
        <p:spPr>
          <a:xfrm>
            <a:off x="7636350" y="1475388"/>
            <a:ext cx="200774" cy="20077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L-Shape 43"/>
          <p:cNvSpPr/>
          <p:nvPr/>
        </p:nvSpPr>
        <p:spPr>
          <a:xfrm rot="5400000">
            <a:off x="8193930" y="1239816"/>
            <a:ext cx="708340" cy="1178662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8075692" y="1591981"/>
            <a:ext cx="1064102" cy="932748"/>
          </a:xfrm>
          <a:custGeom>
            <a:avLst/>
            <a:gdLst>
              <a:gd name="connsiteX0" fmla="*/ 0 w 1418803"/>
              <a:gd name="connsiteY0" fmla="*/ 0 h 1243664"/>
              <a:gd name="connsiteX1" fmla="*/ 1418803 w 1418803"/>
              <a:gd name="connsiteY1" fmla="*/ 0 h 1243664"/>
              <a:gd name="connsiteX2" fmla="*/ 1418803 w 1418803"/>
              <a:gd name="connsiteY2" fmla="*/ 1243664 h 1243664"/>
              <a:gd name="connsiteX3" fmla="*/ 0 w 1418803"/>
              <a:gd name="connsiteY3" fmla="*/ 1243664 h 1243664"/>
              <a:gd name="connsiteX4" fmla="*/ 0 w 1418803"/>
              <a:gd name="connsiteY4" fmla="*/ 0 h 12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803" h="1243664">
                <a:moveTo>
                  <a:pt x="0" y="0"/>
                </a:moveTo>
                <a:lnTo>
                  <a:pt x="1418803" y="0"/>
                </a:lnTo>
                <a:lnTo>
                  <a:pt x="1418803" y="1243664"/>
                </a:lnTo>
                <a:lnTo>
                  <a:pt x="0" y="12436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8578" tIns="48578" rIns="48578" bIns="48578" numCol="1" spcCol="1270" anchor="t" anchorCtr="0">
            <a:noAutofit/>
          </a:bodyPr>
          <a:lstStyle/>
          <a:p>
            <a:pPr defTabSz="5667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7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2015: Machine learning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66" y="3597306"/>
            <a:ext cx="1360276" cy="887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A4E677A-3A02-4950-9522-C2E59D755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8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3" grpId="0"/>
      <p:bldP spid="36" grpId="0"/>
      <p:bldP spid="39" grpId="0"/>
      <p:bldP spid="42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- Timeline</a:t>
            </a:r>
          </a:p>
        </p:txBody>
      </p:sp>
      <p:sp>
        <p:nvSpPr>
          <p:cNvPr id="5" name="L-Shape 4"/>
          <p:cNvSpPr/>
          <p:nvPr/>
        </p:nvSpPr>
        <p:spPr>
          <a:xfrm rot="5400000">
            <a:off x="418151" y="3020477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279907" y="3432223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Oct 2008: Initial announcement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289298" y="291902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L-Shape 7"/>
          <p:cNvSpPr/>
          <p:nvPr/>
        </p:nvSpPr>
        <p:spPr>
          <a:xfrm rot="5400000">
            <a:off x="1941211" y="2643594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/>
          <p:cNvSpPr/>
          <p:nvPr/>
        </p:nvSpPr>
        <p:spPr>
          <a:xfrm>
            <a:off x="1802968" y="3055340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Mar 2009: SQL Azure; websites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2812359" y="2542139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-Shape 10"/>
          <p:cNvSpPr/>
          <p:nvPr/>
        </p:nvSpPr>
        <p:spPr>
          <a:xfrm rot="5400000">
            <a:off x="3464272" y="2266711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>
          <a:xfrm>
            <a:off x="3326029" y="2678457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Nov 2009: PHP, Java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4335419" y="2165256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L-Shape 13"/>
          <p:cNvSpPr/>
          <p:nvPr/>
        </p:nvSpPr>
        <p:spPr>
          <a:xfrm rot="5400000">
            <a:off x="4987332" y="1889828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>
            <a:off x="4849089" y="2301575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Feb 2010: Commercial availability</a:t>
            </a:r>
          </a:p>
        </p:txBody>
      </p:sp>
      <p:sp>
        <p:nvSpPr>
          <p:cNvPr id="16" name="Isosceles Triangle 15"/>
          <p:cNvSpPr/>
          <p:nvPr/>
        </p:nvSpPr>
        <p:spPr>
          <a:xfrm>
            <a:off x="5858478" y="1788372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L-Shape 16"/>
          <p:cNvSpPr/>
          <p:nvPr/>
        </p:nvSpPr>
        <p:spPr>
          <a:xfrm rot="5400000">
            <a:off x="6510393" y="1512945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6372148" y="1924691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June 2012: Websites, VMs, new portal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7381539" y="1411491"/>
            <a:ext cx="234742" cy="23474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L-Shape 19"/>
          <p:cNvSpPr/>
          <p:nvPr/>
        </p:nvSpPr>
        <p:spPr>
          <a:xfrm rot="5400000">
            <a:off x="8033453" y="1136063"/>
            <a:ext cx="828180" cy="1378073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7895209" y="1547809"/>
            <a:ext cx="1244132" cy="1090554"/>
          </a:xfrm>
          <a:custGeom>
            <a:avLst/>
            <a:gdLst>
              <a:gd name="connsiteX0" fmla="*/ 0 w 1658842"/>
              <a:gd name="connsiteY0" fmla="*/ 0 h 1454072"/>
              <a:gd name="connsiteX1" fmla="*/ 1658842 w 1658842"/>
              <a:gd name="connsiteY1" fmla="*/ 0 h 1454072"/>
              <a:gd name="connsiteX2" fmla="*/ 1658842 w 1658842"/>
              <a:gd name="connsiteY2" fmla="*/ 1454072 h 1454072"/>
              <a:gd name="connsiteX3" fmla="*/ 0 w 1658842"/>
              <a:gd name="connsiteY3" fmla="*/ 1454072 h 1454072"/>
              <a:gd name="connsiteX4" fmla="*/ 0 w 1658842"/>
              <a:gd name="connsiteY4" fmla="*/ 0 h 14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842" h="1454072">
                <a:moveTo>
                  <a:pt x="0" y="0"/>
                </a:moveTo>
                <a:lnTo>
                  <a:pt x="1658842" y="0"/>
                </a:lnTo>
                <a:lnTo>
                  <a:pt x="1658842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63" tIns="42863" rIns="42863" bIns="42863" numCol="1" spcCol="1270" anchor="t" anchorCtr="0">
            <a:noAutofit/>
          </a:bodyPr>
          <a:lstStyle/>
          <a:p>
            <a:pPr defTabSz="5000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25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Gotham Medium"/>
              </a:rPr>
              <a:t>April 2014: Rename to Microsoft Azure; Azure Resource Manager (ARM)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86" y="4587604"/>
            <a:ext cx="1188650" cy="49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01" y="3392130"/>
            <a:ext cx="1398001" cy="139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3C18A-5062-457C-BD92-0F7E17AF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86" y="4435653"/>
            <a:ext cx="1230607" cy="6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55000" lnSpcReduction="20000"/>
          </a:bodyPr>
          <a:lstStyle/>
          <a:p>
            <a:pPr>
              <a:spcBef>
                <a:spcPts val="450"/>
              </a:spcBef>
            </a:pPr>
            <a:r>
              <a:rPr lang="en-US" sz="3300" dirty="0">
                <a:solidFill>
                  <a:schemeClr val="accent2"/>
                </a:solidFill>
              </a:rPr>
              <a:t>JSON Templates</a:t>
            </a:r>
          </a:p>
          <a:p>
            <a:pPr>
              <a:spcBef>
                <a:spcPts val="750"/>
              </a:spcBef>
            </a:pP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ARM templates/AWS </a:t>
            </a:r>
            <a:r>
              <a:rPr lang="en-US" sz="21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CloudFormation</a:t>
            </a:r>
            <a:r>
              <a:rPr lang="en-US" sz="21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92500"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PowerShell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PowerShell/AWS Tools for PowerShell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 fontScale="85000" lnSpcReduction="10000"/>
          </a:bodyPr>
          <a:lstStyle/>
          <a:p>
            <a:pPr>
              <a:spcBef>
                <a:spcPts val="450"/>
              </a:spcBef>
            </a:pPr>
            <a:r>
              <a:rPr lang="en-US" sz="2550" dirty="0">
                <a:solidFill>
                  <a:schemeClr val="accent2"/>
                </a:solidFill>
              </a:rPr>
              <a:t>CLI</a:t>
            </a:r>
          </a:p>
          <a:p>
            <a:pPr>
              <a:spcBef>
                <a:spcPts val="750"/>
              </a:spcBef>
            </a:pPr>
            <a:r>
              <a:rPr lang="en-US" sz="20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CLI/AWS CLI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REST APIs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Azure/AWS SDKs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solidFill>
                  <a:schemeClr val="accent2"/>
                </a:solidFill>
              </a:rPr>
              <a:t>Web Portal</a:t>
            </a:r>
          </a:p>
          <a:p>
            <a:pPr>
              <a:spcBef>
                <a:spcPts val="750"/>
              </a:spcBef>
            </a:pPr>
            <a:r>
              <a:rPr lang="en-US" sz="1425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Azure Portal/AWS Management Console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Interfaces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78" y="4535679"/>
            <a:ext cx="647619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0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19F428-AE50-48E5-B58B-01D09BE67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85C31-9A21-4BCF-BF44-F5ACC26984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32D3E8-2133-4C74-80E2-6AEAED70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Management Portals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4D936D-DD2C-4513-89BE-79161062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27" y="1774090"/>
            <a:ext cx="3671460" cy="2988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6AF45-F6A0-4650-9184-F9119AA5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5" y="1774090"/>
            <a:ext cx="3671460" cy="2988827"/>
          </a:xfrm>
          <a:prstGeom prst="rect">
            <a:avLst/>
          </a:prstGeom>
        </p:spPr>
      </p:pic>
      <p:pic>
        <p:nvPicPr>
          <p:cNvPr id="3074" name="Picture 2" descr="aws_console_app_v1.11_android">
            <a:extLst>
              <a:ext uri="{FF2B5EF4-FFF2-40B4-BE49-F238E27FC236}">
                <a16:creationId xmlns:a16="http://schemas.microsoft.com/office/drawing/2014/main" id="{1F0FADF9-8315-459F-B2CF-E2C73BA4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68" y="1713380"/>
            <a:ext cx="1859978" cy="317718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azure portal mobile app">
            <a:extLst>
              <a:ext uri="{FF2B5EF4-FFF2-40B4-BE49-F238E27FC236}">
                <a16:creationId xmlns:a16="http://schemas.microsoft.com/office/drawing/2014/main" id="{9B57CBD5-6CB0-4744-A407-151EE105C3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3078" name="Picture 6" descr="Image result for azure portal mobile app">
            <a:extLst>
              <a:ext uri="{FF2B5EF4-FFF2-40B4-BE49-F238E27FC236}">
                <a16:creationId xmlns:a16="http://schemas.microsoft.com/office/drawing/2014/main" id="{FED2A08D-771C-4519-94C4-1DC147CD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15" y="1650206"/>
            <a:ext cx="1558126" cy="32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A54E6-CDAB-4CAB-880A-E8878DF2A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D34FE-A980-43AF-99D4-AF9739A0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355D4-FA70-40F8-8668-9056BE75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3" y="983762"/>
            <a:ext cx="7645018" cy="3760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82173-5B3E-4F2F-A2E7-276BFAACC10D}"/>
              </a:ext>
            </a:extLst>
          </p:cNvPr>
          <p:cNvSpPr txBox="1"/>
          <p:nvPr/>
        </p:nvSpPr>
        <p:spPr>
          <a:xfrm>
            <a:off x="0" y="4797251"/>
            <a:ext cx="541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70C0"/>
                </a:solidFill>
                <a:latin typeface="Gotham Medium"/>
              </a:rPr>
              <a:t>cloudharmony.com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EA532-15B2-4F36-8378-20FB646A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5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2C42AB-0A96-4FA5-A7CE-161D7D376E55}"/>
              </a:ext>
            </a:extLst>
          </p:cNvPr>
          <p:cNvGrpSpPr/>
          <p:nvPr/>
        </p:nvGrpSpPr>
        <p:grpSpPr>
          <a:xfrm>
            <a:off x="6302803" y="2571750"/>
            <a:ext cx="2454492" cy="1567005"/>
            <a:chOff x="5763053" y="2705100"/>
            <a:chExt cx="2454492" cy="1567005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053" y="2798039"/>
              <a:ext cx="8286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DA2360-6359-4DBA-9A49-7DF447FE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540" y="2705100"/>
              <a:ext cx="1567005" cy="1567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4A2A-C919-4D2D-8A7E-8E59128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FFA5B-6874-462E-AF9D-FD121A9B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0" y="968137"/>
            <a:ext cx="7157621" cy="2741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A66373-F4A9-4A0A-A6B3-0D2650462FFD}"/>
              </a:ext>
            </a:extLst>
          </p:cNvPr>
          <p:cNvSpPr/>
          <p:nvPr/>
        </p:nvSpPr>
        <p:spPr>
          <a:xfrm>
            <a:off x="1978819" y="3908839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Availability zones are new-</a:t>
            </a:r>
            <a:r>
              <a:rPr lang="en-US" sz="1500" dirty="0" err="1">
                <a:solidFill>
                  <a:srgbClr val="FFFFFF"/>
                </a:solidFill>
                <a:latin typeface="Gotham Medium"/>
              </a:rPr>
              <a:t>ish</a:t>
            </a:r>
            <a:r>
              <a:rPr lang="en-US" sz="1500" dirty="0">
                <a:solidFill>
                  <a:srgbClr val="FFFFFF"/>
                </a:solidFill>
                <a:latin typeface="Gotham Medium"/>
              </a:rPr>
              <a:t> Azure feature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C1303C-AE2C-4A86-8818-00655ED6966D}"/>
              </a:ext>
            </a:extLst>
          </p:cNvPr>
          <p:cNvSpPr/>
          <p:nvPr/>
        </p:nvSpPr>
        <p:spPr>
          <a:xfrm>
            <a:off x="1978819" y="4502182"/>
            <a:ext cx="5186363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Only Azure has availability sets and paired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6356A-FBD9-4FEF-8059-F370B2C9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 Stack Hub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 Outposts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Clouds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68710-785A-4A8B-8589-AA546CE7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22" y="1785496"/>
            <a:ext cx="1144877" cy="2916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F24FF-9946-4526-A798-60B5E486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62" y="1785496"/>
            <a:ext cx="1529954" cy="2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1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1298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7A9B-FEE8-4C35-8690-200E0899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"Pizza as a Service"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055E-EB4E-4996-8A48-DD49B41B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53" y="4738635"/>
            <a:ext cx="6839712" cy="3866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timw.info/uc5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D5B62C-9601-4198-BCC1-F7498A4D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5" y="597498"/>
            <a:ext cx="7165526" cy="39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32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7A9B-FEE8-4C35-8690-200E0899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055E-EB4E-4996-8A48-DD49B41B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529" y="4705350"/>
            <a:ext cx="6839712" cy="34224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timw.info/</a:t>
            </a:r>
            <a:r>
              <a:rPr lang="en-US" sz="1800" dirty="0" err="1"/>
              <a:t>mpo</a:t>
            </a:r>
            <a:endParaRPr lang="en-US" sz="1800" dirty="0"/>
          </a:p>
        </p:txBody>
      </p:sp>
      <p:pic>
        <p:nvPicPr>
          <p:cNvPr id="2050" name="Picture 2" descr="Responsibility zones">
            <a:extLst>
              <a:ext uri="{FF2B5EF4-FFF2-40B4-BE49-F238E27FC236}">
                <a16:creationId xmlns:a16="http://schemas.microsoft.com/office/drawing/2014/main" id="{14836A56-52B5-4BE3-9921-015303A55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1" y="622299"/>
            <a:ext cx="7786008" cy="397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3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9AFBCD-9EC0-47D0-A29E-89FCAB3B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44F00-1B19-4F46-8B13-F790F1CF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67" y="810725"/>
            <a:ext cx="5688667" cy="4249366"/>
          </a:xfrm>
          <a:prstGeom prst="rect">
            <a:avLst/>
          </a:prstGeom>
        </p:spPr>
      </p:pic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F32C7FD4-5E27-3A43-97ED-EE22B0E13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0" y="74263"/>
            <a:ext cx="1061909" cy="10619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1EE22F-26D3-459C-B5D8-56ABDF9750E5}"/>
              </a:ext>
            </a:extLst>
          </p:cNvPr>
          <p:cNvGrpSpPr/>
          <p:nvPr/>
        </p:nvGrpSpPr>
        <p:grpSpPr>
          <a:xfrm>
            <a:off x="6954389" y="190039"/>
            <a:ext cx="1971261" cy="830356"/>
            <a:chOff x="4917350" y="1622612"/>
            <a:chExt cx="2774368" cy="11071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CBEDEF-C036-46CF-B005-DE1D96A51798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S3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14710E1-D86B-4CB4-9DE5-8211B45E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069E37-01EE-4870-BD7C-D261CC98513C}"/>
              </a:ext>
            </a:extLst>
          </p:cNvPr>
          <p:cNvGrpSpPr/>
          <p:nvPr/>
        </p:nvGrpSpPr>
        <p:grpSpPr>
          <a:xfrm>
            <a:off x="6954389" y="1211742"/>
            <a:ext cx="1971261" cy="830356"/>
            <a:chOff x="4917350" y="1622612"/>
            <a:chExt cx="2774368" cy="11071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BFACCB-6387-48EB-8EBF-89EFDE321A4A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EBS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ACC2850-34A1-450A-851C-1BD7355DA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77FC8E-3EF8-45EB-8993-BBCDD130E8A7}"/>
              </a:ext>
            </a:extLst>
          </p:cNvPr>
          <p:cNvGrpSpPr/>
          <p:nvPr/>
        </p:nvGrpSpPr>
        <p:grpSpPr>
          <a:xfrm>
            <a:off x="6954389" y="2209887"/>
            <a:ext cx="1971261" cy="830356"/>
            <a:chOff x="4917350" y="1622612"/>
            <a:chExt cx="2774368" cy="11071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B12CEE-1FA5-45D1-8526-806A22DCF760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EFS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254290A-8237-44E6-8F3C-C0542F18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F57273-A8BB-4548-8D79-1E220E0396C0}"/>
              </a:ext>
            </a:extLst>
          </p:cNvPr>
          <p:cNvGrpSpPr/>
          <p:nvPr/>
        </p:nvGrpSpPr>
        <p:grpSpPr>
          <a:xfrm>
            <a:off x="6954389" y="3213252"/>
            <a:ext cx="1971261" cy="830356"/>
            <a:chOff x="4917350" y="1622612"/>
            <a:chExt cx="2774368" cy="11071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3A6E1E-0456-41CC-B4D9-8CF85C2DF7C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Gotham Medium"/>
                </a:rPr>
                <a:t>SQS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5A652F-91B1-4231-9195-8612A24EE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E3BED9-3A09-4443-8DA1-B59FC5C788F5}"/>
              </a:ext>
            </a:extLst>
          </p:cNvPr>
          <p:cNvSpPr/>
          <p:nvPr/>
        </p:nvSpPr>
        <p:spPr>
          <a:xfrm>
            <a:off x="3261049" y="3408006"/>
            <a:ext cx="3548921" cy="15745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7FDEF-47F6-444E-8BD9-91AF36C79D28}"/>
              </a:ext>
            </a:extLst>
          </p:cNvPr>
          <p:cNvSpPr/>
          <p:nvPr/>
        </p:nvSpPr>
        <p:spPr>
          <a:xfrm>
            <a:off x="191036" y="1312481"/>
            <a:ext cx="1327941" cy="7627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Managed disks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BF5BAF-7427-4459-BD72-400299675BFE}"/>
              </a:ext>
            </a:extLst>
          </p:cNvPr>
          <p:cNvGrpSpPr/>
          <p:nvPr/>
        </p:nvGrpSpPr>
        <p:grpSpPr>
          <a:xfrm>
            <a:off x="6954389" y="4229735"/>
            <a:ext cx="1971261" cy="830356"/>
            <a:chOff x="4917350" y="1622612"/>
            <a:chExt cx="2774368" cy="11071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F7FBC6-9463-427A-8D5D-566003416001}"/>
                </a:ext>
              </a:extLst>
            </p:cNvPr>
            <p:cNvSpPr/>
            <p:nvPr/>
          </p:nvSpPr>
          <p:spPr>
            <a:xfrm>
              <a:off x="4917350" y="1622612"/>
              <a:ext cx="2774368" cy="110714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 algn="r" defTabSz="685800">
                <a:spcBef>
                  <a:spcPts val="450"/>
                </a:spcBef>
              </a:pPr>
              <a:r>
                <a:rPr lang="en-US" sz="1050" dirty="0">
                  <a:solidFill>
                    <a:srgbClr val="FFFFFF"/>
                  </a:solidFill>
                  <a:latin typeface="Gotham Medium"/>
                </a:rPr>
                <a:t>DynamoDB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62A782F-459A-47B6-B9D6-EA87FA64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4772" y="1749481"/>
              <a:ext cx="853401" cy="85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48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CBC794-14D9-40A3-8F2E-8F099CBF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Shake-out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509B06-88BD-4E9B-8255-B5D1A1A39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166412"/>
              </p:ext>
            </p:extLst>
          </p:nvPr>
        </p:nvGraphicFramePr>
        <p:xfrm>
          <a:off x="1081204" y="1085338"/>
          <a:ext cx="6981594" cy="369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198">
                  <a:extLst>
                    <a:ext uri="{9D8B030D-6E8A-4147-A177-3AD203B41FA5}">
                      <a16:colId xmlns:a16="http://schemas.microsoft.com/office/drawing/2014/main" val="3761135587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533657562"/>
                    </a:ext>
                  </a:extLst>
                </a:gridCol>
                <a:gridCol w="2327198">
                  <a:extLst>
                    <a:ext uri="{9D8B030D-6E8A-4147-A177-3AD203B41FA5}">
                      <a16:colId xmlns:a16="http://schemas.microsoft.com/office/drawing/2014/main" val="1265127230"/>
                    </a:ext>
                  </a:extLst>
                </a:gridCol>
              </a:tblGrid>
              <a:tr h="4205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Azure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5111147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disk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Managed disks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EBS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1248975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VM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Backup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3706841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DR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73206663"/>
                  </a:ext>
                </a:extLst>
              </a:tr>
              <a:tr h="1093472">
                <a:tc>
                  <a:txBody>
                    <a:bodyPr/>
                    <a:lstStyle/>
                    <a:p>
                      <a:r>
                        <a:rPr lang="en-US" sz="1400" dirty="0"/>
                        <a:t>Block storage (including hot, cool, and cold tiers)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S3; Glacier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Storage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20808104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Hybrid 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Storage Gateway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StorSimple/Azure Stack Edge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8609070"/>
                  </a:ext>
                </a:extLst>
              </a:tr>
              <a:tr h="420566">
                <a:tc>
                  <a:txBody>
                    <a:bodyPr/>
                    <a:lstStyle/>
                    <a:p>
                      <a:r>
                        <a:rPr lang="en-US" sz="1400" dirty="0"/>
                        <a:t>Bulk data transfer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AWS Snowball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Data Box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301691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31C155-AD16-4DB2-AE6C-0272B3383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188606"/>
            <a:ext cx="747277" cy="896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C0512-0841-43F3-B93C-A9E8BF875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" y="4122576"/>
            <a:ext cx="747276" cy="89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F29CC-E977-4247-BEAF-F964315A33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3" y="3709850"/>
            <a:ext cx="654728" cy="654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8875A-061A-4054-BBD7-1B4A85870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8" y="191958"/>
            <a:ext cx="826518" cy="826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A20A1-119D-4CF3-AA21-368806E20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21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16471-ABD4-43F4-9FD0-B42C6F3FF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E4C5D-5291-41AC-A1CF-BDFF89492B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  <a:p>
            <a:r>
              <a:rPr lang="en-US" dirty="0"/>
              <a:t>Azure Database for MySQL</a:t>
            </a:r>
          </a:p>
          <a:p>
            <a:r>
              <a:rPr lang="en-US" dirty="0"/>
              <a:t>Azure Database for PostgreSQL</a:t>
            </a:r>
          </a:p>
          <a:p>
            <a:r>
              <a:rPr lang="en-US" dirty="0"/>
              <a:t>Azure SQL Database Managed Instance</a:t>
            </a:r>
          </a:p>
          <a:p>
            <a:r>
              <a:rPr lang="en-US" dirty="0"/>
              <a:t>Azure Cosmos DB</a:t>
            </a:r>
          </a:p>
          <a:p>
            <a:r>
              <a:rPr lang="en-US" dirty="0"/>
              <a:t>Azure Database Migration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C8EC5-9EAF-444E-B55A-6E6D92196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02616-7D41-4570-8799-DFF1B16053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Relational Database Service (RDS)</a:t>
            </a:r>
          </a:p>
          <a:p>
            <a:r>
              <a:rPr lang="en-US" dirty="0"/>
              <a:t>DynamoDB, </a:t>
            </a:r>
            <a:r>
              <a:rPr lang="en-US" dirty="0" err="1"/>
              <a:t>SimpleDB</a:t>
            </a:r>
            <a:endParaRPr lang="en-US" dirty="0"/>
          </a:p>
          <a:p>
            <a:r>
              <a:rPr lang="en-US" dirty="0"/>
              <a:t>AWS Database Migration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8FD48-2AC0-4808-8833-F9B393D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FFF346-F51D-384F-80D2-B2F9C83C7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86" y="123825"/>
            <a:ext cx="921543" cy="921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CB520-0B72-2E46-A88E-31C9DD057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96" y="25898"/>
            <a:ext cx="1158639" cy="1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SQL Database</a:t>
            </a:r>
          </a:p>
          <a:p>
            <a:r>
              <a:rPr lang="en-US" sz="2100" dirty="0"/>
              <a:t>Azure SQL DB Managed Instance</a:t>
            </a:r>
          </a:p>
          <a:p>
            <a:r>
              <a:rPr lang="en-US" sz="2100" dirty="0"/>
              <a:t>Azure DB for MySQL</a:t>
            </a:r>
          </a:p>
          <a:p>
            <a:r>
              <a:rPr lang="en-US" sz="2100" dirty="0"/>
              <a:t>Azure DB for PostgreSQL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RDS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Amazon Aurora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PostgreSQL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MySQL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MariaDB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Oracle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SQL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E9FF3-AFFB-47FA-8271-72E911EDE3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46" y="3546479"/>
            <a:ext cx="753367" cy="87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73E16-E6F9-4D00-8D2C-D54F82A2E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5" y="262221"/>
            <a:ext cx="937929" cy="937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24DF7-7BA4-4957-9ABD-0AA20C076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Cosmos DB (Multi-model)</a:t>
            </a:r>
          </a:p>
          <a:p>
            <a:r>
              <a:rPr lang="en-US" sz="2100" dirty="0"/>
              <a:t>Azure Redis Cache</a:t>
            </a:r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Dynamo DB (document)</a:t>
            </a:r>
          </a:p>
          <a:p>
            <a:r>
              <a:rPr lang="en-US" sz="2100" dirty="0" err="1"/>
              <a:t>SimpleDB</a:t>
            </a:r>
            <a:r>
              <a:rPr lang="en-US" sz="2100" dirty="0"/>
              <a:t> (key-value)</a:t>
            </a:r>
          </a:p>
          <a:p>
            <a:r>
              <a:rPr lang="en-US" sz="2100" dirty="0" err="1"/>
              <a:t>ElastiCache</a:t>
            </a:r>
            <a:endParaRPr lang="en-US" sz="2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Non-Relational Databases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7A3580-164A-464B-9832-03A38FBA9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11" y="148577"/>
            <a:ext cx="809602" cy="896791"/>
          </a:xfrm>
          <a:prstGeom prst="rect">
            <a:avLst/>
          </a:prstGeom>
        </p:spPr>
      </p:pic>
      <p:pic>
        <p:nvPicPr>
          <p:cNvPr id="1026" name="Picture 2" descr="Image result for cosmos db icon">
            <a:hlinkClick r:id="rId3" tooltip="Search images of cosmos db icon"/>
            <a:extLst>
              <a:ext uri="{FF2B5EF4-FFF2-40B4-BE49-F238E27FC236}">
                <a16:creationId xmlns:a16="http://schemas.microsoft.com/office/drawing/2014/main" id="{6BCF39A4-7730-4965-B983-50387825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" y="4176711"/>
            <a:ext cx="1656928" cy="8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7E038-4A53-4D91-908F-2AE820334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General comparisons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 &amp; Networking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SQL Data Warehouse</a:t>
            </a:r>
          </a:p>
          <a:p>
            <a:r>
              <a:rPr lang="en-US" sz="2100" dirty="0"/>
              <a:t>HDInsight</a:t>
            </a:r>
          </a:p>
          <a:p>
            <a:r>
              <a:rPr lang="en-US" sz="2100" dirty="0"/>
              <a:t>Data Factory</a:t>
            </a:r>
          </a:p>
          <a:p>
            <a:r>
              <a:rPr lang="en-US" sz="2100" dirty="0"/>
              <a:t>Data Lake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Redshift</a:t>
            </a:r>
          </a:p>
          <a:p>
            <a:r>
              <a:rPr lang="en-US" sz="2100" dirty="0"/>
              <a:t>Elastic MapReduce (EMR)</a:t>
            </a:r>
          </a:p>
          <a:p>
            <a:r>
              <a:rPr lang="en-US" sz="2100" dirty="0"/>
              <a:t>Data Pipeline</a:t>
            </a:r>
          </a:p>
          <a:p>
            <a:r>
              <a:rPr lang="en-US" sz="2100" dirty="0"/>
              <a:t>Kinesis Analytics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7E21A-12B8-4684-BFCE-E7D5C7550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34" y="3413385"/>
            <a:ext cx="895956" cy="985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E0072-6EB4-4C33-A46C-300A1DB55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0" y="3906161"/>
            <a:ext cx="1070993" cy="1070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78485-8C22-44B9-8E18-04796542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0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580914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BBB4-A7B4-4160-ADF0-95CC5C85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EC2 vs. Azure 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3F0C5-8163-4533-AA3E-71FDFC8CAB69}"/>
              </a:ext>
            </a:extLst>
          </p:cNvPr>
          <p:cNvSpPr txBox="1"/>
          <p:nvPr/>
        </p:nvSpPr>
        <p:spPr>
          <a:xfrm>
            <a:off x="100361" y="4834054"/>
            <a:ext cx="15639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b="1" dirty="0">
                <a:solidFill>
                  <a:srgbClr val="0070C0"/>
                </a:solidFill>
                <a:latin typeface="Gotham Medium"/>
              </a:rPr>
              <a:t>timw.info/cb1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FAB15-A530-4FA9-9875-7C647E03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7" y="1299509"/>
            <a:ext cx="8538686" cy="3174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1BE12-E5E3-45CA-9FEA-24A7759DBA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6" y="107680"/>
            <a:ext cx="828501" cy="994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BDD25-3E91-48A4-ACA5-57342CDD4D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94" y="76722"/>
            <a:ext cx="1056990" cy="1056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688F4-5CA8-45FE-AD84-052C28E7A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0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93066-56FA-459D-8998-4587B7955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100" dirty="0"/>
              <a:t>Container instances </a:t>
            </a:r>
            <a:r>
              <a:rPr lang="en-US" sz="2100" dirty="0">
                <a:solidFill>
                  <a:srgbClr val="0070C0"/>
                </a:solidFill>
              </a:rPr>
              <a:t>(EC2 Container Service vs. Azure Container Instances)</a:t>
            </a:r>
          </a:p>
          <a:p>
            <a:r>
              <a:rPr lang="en-US" sz="2100" dirty="0"/>
              <a:t>Container orchestration </a:t>
            </a:r>
            <a:r>
              <a:rPr lang="en-US" sz="2100" dirty="0">
                <a:solidFill>
                  <a:srgbClr val="0070C0"/>
                </a:solidFill>
              </a:rPr>
              <a:t>(EKS vs. AKS)</a:t>
            </a:r>
          </a:p>
          <a:p>
            <a:r>
              <a:rPr lang="en-US" sz="2100" dirty="0"/>
              <a:t>Serverless compute </a:t>
            </a:r>
            <a:r>
              <a:rPr lang="en-US" sz="2100" dirty="0">
                <a:solidFill>
                  <a:srgbClr val="0070C0"/>
                </a:solidFill>
              </a:rPr>
              <a:t>(Lambda vs. Azure Functions)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40CDC-4FA3-4737-AAF0-7BE428D280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Other Compute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EDD7C-13BF-4ED6-B459-212E95336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56" y="136016"/>
            <a:ext cx="949834" cy="949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8C461-5FEC-4AE9-8BCE-A741F4BFB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02" y="3658071"/>
            <a:ext cx="1198941" cy="676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D79FC-DC19-4CC6-B2C5-50A690F84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9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run Windows, you’ll get better pricing with Azure because Microsoft owns the technology.”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066A4-89E5-461A-AF6B-5AE3FDD9C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“If you are looking for IaaS depth and flexibility, AWS </a:t>
            </a:r>
            <a:r>
              <a:rPr lang="en-US" dirty="0" err="1"/>
              <a:t>ha</a:t>
            </a:r>
            <a:r>
              <a:rPr lang="en-US" strike="sngStrike" dirty="0" err="1"/>
              <a:t>s</a:t>
            </a:r>
            <a:r>
              <a:rPr lang="en-US" dirty="0" err="1"/>
              <a:t>d</a:t>
            </a:r>
            <a:r>
              <a:rPr lang="en-US" dirty="0"/>
              <a:t> an advantage.”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B47DE-41A4-49DD-BD81-94206352B56A}"/>
              </a:ext>
            </a:extLst>
          </p:cNvPr>
          <p:cNvSpPr/>
          <p:nvPr/>
        </p:nvSpPr>
        <p:spPr>
          <a:xfrm>
            <a:off x="3682890" y="3490626"/>
            <a:ext cx="4661981" cy="8502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The learning curve is steep, especially for developers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E2B2E-E47F-42C0-AF90-CD792C4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441E1-36FA-4601-953E-D69779DEC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78024" y="195944"/>
            <a:ext cx="5082266" cy="4616904"/>
          </a:xfrm>
        </p:spPr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sunsetted</a:t>
            </a:r>
            <a:r>
              <a:rPr lang="en-US" dirty="0"/>
              <a:t> RemoteApp in Azure</a:t>
            </a:r>
          </a:p>
          <a:p>
            <a:pPr lvl="1"/>
            <a:r>
              <a:rPr lang="en-US" dirty="0"/>
              <a:t>They directed you to Citrix XenApp or RDS as IaaS VMs</a:t>
            </a:r>
          </a:p>
          <a:p>
            <a:pPr lvl="1"/>
            <a:r>
              <a:rPr lang="en-US" dirty="0"/>
              <a:t>Now we have Windows Virtual Desktop (WVD)</a:t>
            </a:r>
          </a:p>
          <a:p>
            <a:r>
              <a:rPr lang="en-US" dirty="0"/>
              <a:t>AWS Workspaces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2098F2-FA3C-4D1A-A2DF-909CFD4A2D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App/Desktop Virtualization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51FFA-790A-4C35-9915-82A3E05C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5FE7-53FA-4B4E-903B-9BB80A7D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E9114-6948-4C12-8F1A-CBAF4EC39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Virtual network</a:t>
            </a:r>
          </a:p>
          <a:p>
            <a:r>
              <a:rPr lang="en-US" sz="2100" dirty="0"/>
              <a:t>Network security groups</a:t>
            </a:r>
          </a:p>
          <a:p>
            <a:r>
              <a:rPr lang="en-US" sz="2100" dirty="0"/>
              <a:t>AWS VPN Gateway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05B34-E76F-4E23-996B-3A4D9A614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E1FD9-3C2A-46D5-B55F-FE78790B52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Virtual Private Cloud (VPC)</a:t>
            </a:r>
          </a:p>
          <a:p>
            <a:r>
              <a:rPr lang="en-US" sz="2100" dirty="0"/>
              <a:t>Security groups</a:t>
            </a:r>
          </a:p>
          <a:p>
            <a:r>
              <a:rPr lang="en-US" sz="2100" dirty="0"/>
              <a:t>Azure VPN Gateway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04F40-30E2-4165-A3D9-BD0327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ACF08-F07D-4C7E-A807-14AEB3AD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5" y="134753"/>
            <a:ext cx="905026" cy="1101116"/>
          </a:xfrm>
          <a:prstGeom prst="rect">
            <a:avLst/>
          </a:prstGeom>
        </p:spPr>
      </p:pic>
      <p:sp>
        <p:nvSpPr>
          <p:cNvPr id="2" name="AutoShape 2" descr="Image result for azure vnet icon">
            <a:extLst>
              <a:ext uri="{FF2B5EF4-FFF2-40B4-BE49-F238E27FC236}">
                <a16:creationId xmlns:a16="http://schemas.microsoft.com/office/drawing/2014/main" id="{56E1B125-196B-40DD-AAAE-4525D3F6E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54041" y="2143125"/>
            <a:ext cx="1635919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04040"/>
              </a:solidFill>
              <a:latin typeface="Gotham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F5621-C1A4-4FF9-875E-7F5576FF9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12" y="3585414"/>
            <a:ext cx="1557637" cy="817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E8E9D-863E-41BE-9F28-6A6F475E9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90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80E67-C860-4F23-9FB0-14953BFA9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/>
              <a:t>Azure AD Connect</a:t>
            </a:r>
          </a:p>
          <a:p>
            <a:r>
              <a:rPr lang="en-US" sz="2100" dirty="0"/>
              <a:t>Active Directory Federation Services (AD FS)</a:t>
            </a:r>
          </a:p>
          <a:p>
            <a:r>
              <a:rPr lang="en-US" sz="2100" dirty="0"/>
              <a:t>Azure Stack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F8AB84-8FFD-41FB-B91D-2071EA821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/>
              <a:t>AWS Directory Service</a:t>
            </a:r>
          </a:p>
          <a:p>
            <a:r>
              <a:rPr lang="en-US" sz="2100" dirty="0"/>
              <a:t>AD Connector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Differentiation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EE5FD0-48FB-46DC-9D53-80F4F0A3B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94" y="111557"/>
            <a:ext cx="885731" cy="1062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BC14D3-4FA2-4584-864E-ED6344418E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" y="3886200"/>
            <a:ext cx="1148104" cy="1148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40086-DD0A-4343-800A-631466C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2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4F685E-B392-4EB6-AB30-52F7E724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SaaS SSO Integrations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074E5-A8C0-4F9A-B309-F5C96758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69" y="855913"/>
            <a:ext cx="5404263" cy="4212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C5ECC6-184C-4581-8F7F-52D4C068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&amp; Networking, Concluded </a:t>
            </a:r>
          </a:p>
          <a:p>
            <a:r>
              <a:rPr lang="en-US" dirty="0"/>
              <a:t>Identity and Security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Pricing, Governance, Compliance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0A672-E4D5-4BC5-B071-32784FC03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C07A2-33DA-43D1-A036-44B1B8AB8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5F2E04-589F-47AB-A05C-124A3494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Marketplace/Network Virtual Appliances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AC291-D83E-4432-BC79-19A2C6D8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822402"/>
            <a:ext cx="3065441" cy="23042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B8A97B-59EB-4BAF-B738-FE2F54F7A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3" y="1822401"/>
            <a:ext cx="4051598" cy="2219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7636F-9FB0-4E46-A818-B8241BF4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40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“AWS initially missed the boat on hybrid cloud.”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4C48DC-DE8F-4D92-90CE-479A418217A7}"/>
              </a:ext>
            </a:extLst>
          </p:cNvPr>
          <p:cNvSpPr/>
          <p:nvPr/>
        </p:nvSpPr>
        <p:spPr>
          <a:xfrm>
            <a:off x="3615064" y="2989582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VMware Cloud on AWS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C65749-DB6B-43BF-B21A-4872EB6DC9E4}"/>
              </a:ext>
            </a:extLst>
          </p:cNvPr>
          <p:cNvSpPr/>
          <p:nvPr/>
        </p:nvSpPr>
        <p:spPr>
          <a:xfrm>
            <a:off x="3615064" y="4007270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Azure VMware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CA586-0498-4C8B-9C51-EFE3B202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0495-61F2-449A-B4E2-FBA13D45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“Azure AD makes for a powerful and compelling app identity solution.”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CE33B-FAC6-4077-BA50-3E862C79E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Tim’s observation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44C14F-6205-41D1-B48D-277D2974FE07}"/>
              </a:ext>
            </a:extLst>
          </p:cNvPr>
          <p:cNvSpPr/>
          <p:nvPr/>
        </p:nvSpPr>
        <p:spPr>
          <a:xfrm>
            <a:off x="3532165" y="2734405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Simple AD (LDAP)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0E84A3-26DB-4E73-A85E-35EB53A986ED}"/>
              </a:ext>
            </a:extLst>
          </p:cNvPr>
          <p:cNvSpPr/>
          <p:nvPr/>
        </p:nvSpPr>
        <p:spPr>
          <a:xfrm>
            <a:off x="3532165" y="3748974"/>
            <a:ext cx="4661981" cy="657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AWS Directory Service (Kerberos)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B79F7-2C3C-41B0-BE73-69DDFDA3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7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Security</a:t>
            </a:r>
          </a:p>
        </p:txBody>
      </p:sp>
    </p:spTree>
    <p:extLst>
      <p:ext uri="{BB962C8B-B14F-4D97-AF65-F5344CB8AC3E}">
        <p14:creationId xmlns:p14="http://schemas.microsoft.com/office/powerpoint/2010/main" val="2413974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9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03675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67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Pricing, Governance, Compliance</a:t>
            </a:r>
          </a:p>
        </p:txBody>
      </p:sp>
    </p:spTree>
    <p:extLst>
      <p:ext uri="{BB962C8B-B14F-4D97-AF65-F5344CB8AC3E}">
        <p14:creationId xmlns:p14="http://schemas.microsoft.com/office/powerpoint/2010/main" val="1705352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81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E0CAB-E229-4BC5-B78F-9281A2A27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C90603-0371-4B7A-96D6-B92D3A831E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zkb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2B7F-EF5A-4E7A-B737-6871A90700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D8FAC3-D129-4AE1-8C9C-EFF1FCCF8E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hwl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DCFE88-FCB5-474C-A0AB-96A965D5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and Trust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AF337-4748-412A-99A8-97D4C1CE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70" y="2167165"/>
            <a:ext cx="3168149" cy="2809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5D407-BB9D-4AED-8C80-F418F225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20" y="2167165"/>
            <a:ext cx="3478044" cy="280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2D50CD-9ECD-4BDB-8367-55B75EC8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</a:t>
            </a:r>
            <a:r>
              <a:rPr lang="en-US" sz="60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azureaws</a:t>
            </a:r>
            <a:endParaRPr lang="en-U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7C79A-D5AC-4660-9F8D-83A3EFA74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BCDCCA-AFA1-4D64-8790-2A82933D3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timw.info/sla1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A81AA4-9FED-43C4-A02C-B61576F47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D1D401-21C2-4881-BFCE-6984A2B8C0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100" dirty="0">
                <a:solidFill>
                  <a:srgbClr val="0070C0"/>
                </a:solidFill>
              </a:rPr>
              <a:t>timw.info/</a:t>
            </a:r>
            <a:r>
              <a:rPr lang="en-US" sz="2100" dirty="0" err="1">
                <a:solidFill>
                  <a:srgbClr val="0070C0"/>
                </a:solidFill>
              </a:rPr>
              <a:t>qaw</a:t>
            </a:r>
            <a:endParaRPr lang="en-US" sz="2100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80E28-F48C-4BCA-906D-FF1D8ACE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Service-Level Agreements (SLAs)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229AA-7C0C-4485-AD29-4029EC2E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6" y="2138356"/>
            <a:ext cx="3577538" cy="279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E5F90-824E-4BD5-9B7F-93332296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759" y="2138356"/>
            <a:ext cx="3160919" cy="2788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394FE-3636-4D1C-BBD4-93FF704C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83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27DC1-0DC6-442C-BBDA-B6BF4F400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889" y="1321594"/>
            <a:ext cx="3864312" cy="328613"/>
          </a:xfrm>
        </p:spPr>
        <p:txBody>
          <a:bodyPr/>
          <a:lstStyle/>
          <a:p>
            <a:r>
              <a:rPr lang="en-US" sz="2400" b="1" dirty="0"/>
              <a:t>Azure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AC4B5-0845-4F71-AAD5-92679D8A65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800" y="1321594"/>
            <a:ext cx="3864316" cy="328613"/>
          </a:xfrm>
        </p:spPr>
        <p:txBody>
          <a:bodyPr/>
          <a:lstStyle/>
          <a:p>
            <a:r>
              <a:rPr lang="en-US" sz="2400" b="1" dirty="0"/>
              <a:t>AWS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7689-FDB4-48D2-94DF-FCBA875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Calculators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E3646-E80E-4A44-B90E-D6A27B6C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5" y="1722402"/>
            <a:ext cx="3400765" cy="293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FE67E-E8B4-4C0A-BA72-AF79EA4A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6" y="1722402"/>
            <a:ext cx="3524489" cy="2913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CFF3D-A8DD-4A28-9536-2BA467DC2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6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0DF24-1F83-4D99-85E3-B7339663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calculator.unigma.com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AE874-E659-4B14-93C3-A41C2891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3" y="1230612"/>
            <a:ext cx="7480855" cy="2959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9E335A-51C8-4EC7-9011-56A146C8D5A0}"/>
              </a:ext>
            </a:extLst>
          </p:cNvPr>
          <p:cNvSpPr/>
          <p:nvPr/>
        </p:nvSpPr>
        <p:spPr>
          <a:xfrm>
            <a:off x="926961" y="2893926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0F472-00A8-47D3-AFA0-A3237F69F32C}"/>
              </a:ext>
            </a:extLst>
          </p:cNvPr>
          <p:cNvSpPr/>
          <p:nvPr/>
        </p:nvSpPr>
        <p:spPr>
          <a:xfrm>
            <a:off x="4958862" y="3557117"/>
            <a:ext cx="2110154" cy="565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endParaRPr lang="en-US" sz="1500" dirty="0">
              <a:solidFill>
                <a:srgbClr val="FFFFFF"/>
              </a:solidFill>
              <a:latin typeface="Gotham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6B4F4-45ED-4460-9927-B73A5E48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1" y="3012603"/>
            <a:ext cx="2780882" cy="47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78D21-6C19-4E55-93EC-78C7BF97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60" y="3673603"/>
            <a:ext cx="2780882" cy="4785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3274A0-707F-492C-8AC7-5648A7BACB35}"/>
              </a:ext>
            </a:extLst>
          </p:cNvPr>
          <p:cNvSpPr/>
          <p:nvPr/>
        </p:nvSpPr>
        <p:spPr>
          <a:xfrm>
            <a:off x="1655466" y="4408714"/>
            <a:ext cx="5833068" cy="565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srgbClr val="FFFFFF"/>
                </a:solidFill>
                <a:latin typeface="Gotham Medium"/>
              </a:rPr>
              <a:t>Both clouds have reserved instance pricing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D1638-78F0-4879-BAA6-1BDACD40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49" y="4591050"/>
            <a:ext cx="499989" cy="4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1_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6.xml><?xml version="1.0" encoding="utf-8"?>
<a:theme xmlns:a="http://schemas.openxmlformats.org/drawingml/2006/main" name="Pluralsight default theme">
  <a:themeElements>
    <a:clrScheme name="Custom 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14699</TotalTime>
  <Words>816</Words>
  <Application>Microsoft Office PowerPoint</Application>
  <PresentationFormat>On-screen Show (16:9)</PresentationFormat>
  <Paragraphs>224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52</vt:i4>
      </vt:variant>
    </vt:vector>
  </HeadingPairs>
  <TitlesOfParts>
    <vt:vector size="76" baseType="lpstr">
      <vt:lpstr>Arial</vt:lpstr>
      <vt:lpstr>Calibri</vt:lpstr>
      <vt:lpstr>Consolas</vt:lpstr>
      <vt:lpstr>Gotham Book</vt:lpstr>
      <vt:lpstr>Gotham Light</vt:lpstr>
      <vt:lpstr>Gotham Medium</vt:lpstr>
      <vt:lpstr>Gotham-Book</vt:lpstr>
      <vt:lpstr>Lucida Grande</vt:lpstr>
      <vt:lpstr>Montserrat</vt:lpstr>
      <vt:lpstr>Myriad Pro</vt:lpstr>
      <vt:lpstr>Myriad Pro Light</vt:lpstr>
      <vt:lpstr>Roboto Mono</vt:lpstr>
      <vt:lpstr>Segoe UI</vt:lpstr>
      <vt:lpstr>Segoe UI (Body)</vt:lpstr>
      <vt:lpstr>Segoe UI Semibold</vt:lpstr>
      <vt:lpstr>Segoe UI Semilight</vt:lpstr>
      <vt:lpstr>Wingdings</vt:lpstr>
      <vt:lpstr>Wingdings 3</vt:lpstr>
      <vt:lpstr>Standard_LiveLessons_2017</vt:lpstr>
      <vt:lpstr>WHITE TEMPLATE</vt:lpstr>
      <vt:lpstr>1_WHITE TEMPLATE</vt:lpstr>
      <vt:lpstr>2_WHITE TEMPLATE</vt:lpstr>
      <vt:lpstr>1_Pluralsight default theme</vt:lpstr>
      <vt:lpstr>Pluralsight default theme</vt:lpstr>
      <vt:lpstr>Common Cloud Operations in Microsoft Azure and AWS</vt:lpstr>
      <vt:lpstr>Tim Warner</vt:lpstr>
      <vt:lpstr>Session 1 of 2 Learning Goals</vt:lpstr>
      <vt:lpstr>Session 2 of 2 Learning Goals</vt:lpstr>
      <vt:lpstr>Course Materials</vt:lpstr>
      <vt:lpstr>Setting Expectations</vt:lpstr>
      <vt:lpstr>Session Recordings</vt:lpstr>
      <vt:lpstr>Session Recordings</vt:lpstr>
      <vt:lpstr>Session Recordings</vt:lpstr>
      <vt:lpstr>Session Recordings</vt:lpstr>
      <vt:lpstr>Thank you!</vt:lpstr>
      <vt:lpstr>General Comparison</vt:lpstr>
      <vt:lpstr>Gartner Magic Quadrant 2020</vt:lpstr>
      <vt:lpstr>Revenue and Market Share (ZDNet)</vt:lpstr>
      <vt:lpstr>Amazon Web Services - Timeline</vt:lpstr>
      <vt:lpstr>Microsoft Azure - Timeline</vt:lpstr>
      <vt:lpstr>Management Interfaces</vt:lpstr>
      <vt:lpstr>Web Management Portals</vt:lpstr>
      <vt:lpstr>Regions</vt:lpstr>
      <vt:lpstr>Availability Zones</vt:lpstr>
      <vt:lpstr>Portable Clouds</vt:lpstr>
      <vt:lpstr>Storage</vt:lpstr>
      <vt:lpstr>"Pizza as a Service"</vt:lpstr>
      <vt:lpstr>Shared Responsibility Model</vt:lpstr>
      <vt:lpstr>Azure Storage Account</vt:lpstr>
      <vt:lpstr>Storage Shake-out</vt:lpstr>
      <vt:lpstr>Database Options</vt:lpstr>
      <vt:lpstr>Relational Databases</vt:lpstr>
      <vt:lpstr>Non-Relational Databases</vt:lpstr>
      <vt:lpstr>Big Data</vt:lpstr>
      <vt:lpstr>Compute and Networking</vt:lpstr>
      <vt:lpstr>Amazon EC2 vs. Azure VM</vt:lpstr>
      <vt:lpstr>PowerPoint Presentation</vt:lpstr>
      <vt:lpstr>“If you run Windows, you’ll get better pricing with Azure because Microsoft owns the technology.”</vt:lpstr>
      <vt:lpstr>“If you are looking for IaaS depth and flexibility, AWS hasd an advantage.”</vt:lpstr>
      <vt:lpstr>PowerPoint Presentation</vt:lpstr>
      <vt:lpstr>Network Technology</vt:lpstr>
      <vt:lpstr>Hybrid Cloud Differentiation</vt:lpstr>
      <vt:lpstr>Azure SaaS SSO Integrations</vt:lpstr>
      <vt:lpstr>Marketplace/Network Virtual Appliances</vt:lpstr>
      <vt:lpstr>“AWS initially missed the boat on hybrid cloud.”</vt:lpstr>
      <vt:lpstr>“Azure AD makes for a powerful and compelling app identity solution.”</vt:lpstr>
      <vt:lpstr>Identity and Security</vt:lpstr>
      <vt:lpstr>Title</vt:lpstr>
      <vt:lpstr>Monitoring</vt:lpstr>
      <vt:lpstr>Title</vt:lpstr>
      <vt:lpstr>Pricing, Governance, Compliance</vt:lpstr>
      <vt:lpstr>Title</vt:lpstr>
      <vt:lpstr>Compliance and Trust</vt:lpstr>
      <vt:lpstr>Service-Level Agreements (SLAs)</vt:lpstr>
      <vt:lpstr>Cloud Calculators</vt:lpstr>
      <vt:lpstr>calculator.unigma.com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285</cp:revision>
  <dcterms:created xsi:type="dcterms:W3CDTF">2015-09-28T19:52:00Z</dcterms:created>
  <dcterms:modified xsi:type="dcterms:W3CDTF">2021-07-08T11:01:32Z</dcterms:modified>
</cp:coreProperties>
</file>